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png" ContentType="image/png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9" r:id="rId2"/>
  </p:sldIdLst>
  <p:sldSz cx="43891200" cy="32918400"/>
  <p:notesSz cx="6858000" cy="9144000"/>
  <p:defaultTextStyle>
    <a:defPPr>
      <a:defRPr lang="en-US"/>
    </a:defPPr>
    <a:lvl1pPr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1pPr>
    <a:lvl2pPr marL="2193925" indent="-1736725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2pPr>
    <a:lvl3pPr marL="4387850" indent="-3473450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3pPr>
    <a:lvl4pPr marL="6583363" indent="-5211763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4pPr>
    <a:lvl5pPr marL="8777288" indent="-6948488" algn="l" defTabSz="2193925" rtl="0" fontAlgn="base">
      <a:spcBef>
        <a:spcPct val="0"/>
      </a:spcBef>
      <a:spcAft>
        <a:spcPct val="0"/>
      </a:spcAft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5pPr>
    <a:lvl6pPr marL="2286000" algn="l" defTabSz="457200" rtl="0" eaLnBrk="1" latinLnBrk="0" hangingPunct="1"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6pPr>
    <a:lvl7pPr marL="2743200" algn="l" defTabSz="457200" rtl="0" eaLnBrk="1" latinLnBrk="0" hangingPunct="1"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7pPr>
    <a:lvl8pPr marL="3200400" algn="l" defTabSz="457200" rtl="0" eaLnBrk="1" latinLnBrk="0" hangingPunct="1"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8pPr>
    <a:lvl9pPr marL="3657600" algn="l" defTabSz="457200" rtl="0" eaLnBrk="1" latinLnBrk="0" hangingPunct="1">
      <a:defRPr sz="8600" kern="1200">
        <a:solidFill>
          <a:schemeClr val="tx1"/>
        </a:solidFill>
        <a:latin typeface="Arial" pitchFamily="-107" charset="0"/>
        <a:ea typeface="ＭＳ Ｐゴシック" pitchFamily="-107" charset="-128"/>
        <a:cs typeface="ＭＳ Ｐゴシック" pitchFamily="-107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5771A1"/>
    <a:srgbClr val="DE6225"/>
    <a:srgbClr val="0527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59" autoAdjust="0"/>
    <p:restoredTop sz="94503"/>
  </p:normalViewPr>
  <p:slideViewPr>
    <p:cSldViewPr snapToObjects="1">
      <p:cViewPr>
        <p:scale>
          <a:sx n="51" d="100"/>
          <a:sy n="51" d="100"/>
        </p:scale>
        <p:origin x="216" y="-236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91F10-F105-F240-BB11-F3B689646099}" type="datetimeFigureOut">
              <a:rPr lang="en-US" smtClean="0"/>
              <a:pPr/>
              <a:t>9/18/16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313593-E61B-054B-81C4-FAE256538A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55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tiff>
</file>

<file path=ppt/media/image15.gif>
</file>

<file path=ppt/media/image2.png>
</file>

<file path=ppt/media/image4.wm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219456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219456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9B9E5EC-0846-6941-8703-CD90130FC354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219456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219456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72C3E04-EAED-7A4D-B838-0B5ADB0969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64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ＭＳ Ｐゴシック" pitchFamily="-108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2193925" fontAlgn="base">
              <a:spcBef>
                <a:spcPct val="0"/>
              </a:spcBef>
              <a:spcAft>
                <a:spcPct val="0"/>
              </a:spcAft>
              <a:defRPr/>
            </a:pPr>
            <a:fld id="{49DB0A5A-AF5E-9543-8B7A-88F16E74363B}" type="slidenum">
              <a:rPr lang="en-US" smtClean="0">
                <a:ea typeface="ＭＳ Ｐゴシック" pitchFamily="-108" charset="-128"/>
                <a:cs typeface="ＭＳ Ｐゴシック" pitchFamily="-108" charset="-128"/>
              </a:rPr>
              <a:pPr defTabSz="2193925"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smtClean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51679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9B0DC0-DEB6-5245-9786-81835CA7B236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0CB6CD-A896-034E-886C-9AD7316255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E152F3-A628-174C-B1C5-D7957B5E1D38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FCF62F-1C22-F342-AEF6-5751E4D1B1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5D483-D49F-FF4D-A9BE-F07770943FEC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774BD7-0588-6F4B-AC48-26B402219A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7EE88-36B3-3346-BBA2-F431CBED7E14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E96FE8-16DA-394E-A83E-4578336391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DEA6E3-440A-4444-BB11-7B989A77FD77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5C8EF9-EBE1-BB4A-BC45-FEB94B053A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F24EE3-BE6B-6F40-8449-0EE688B334C3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A0E92-9676-0646-8393-C6A1153223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25384-CBCF-B646-AF0F-35BE8D53D802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81054D-299A-2D4B-A58E-B6B2DCDDC9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C97E24-7DE0-2049-B283-98D5EA78F8EA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C60871-0703-CC4C-A829-D75B00D0A2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D595BF-B042-E74D-B532-F84F734A770B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E51F58-CED8-114E-989B-FAB78C4990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E1BB32-3A3A-1442-B647-28E14D9E02CB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6AC1B3-1A4E-1147-990C-E994497E56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 rtlCol="0">
            <a:normAutofit/>
          </a:bodyPr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E6D99-5BC1-9447-9734-C2AA085436E8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B73B32-3A11-C34E-B587-0381224FDA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3925" y="1317625"/>
            <a:ext cx="3950335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3925" y="7680325"/>
            <a:ext cx="39503350" cy="21724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3925" y="30510163"/>
            <a:ext cx="1024255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 defTabSz="2194560" fontAlgn="auto">
              <a:spcBef>
                <a:spcPts val="0"/>
              </a:spcBef>
              <a:spcAft>
                <a:spcPts val="0"/>
              </a:spcAft>
              <a:defRPr sz="5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D63A7D0-97BF-1846-9583-B99EC1CA1C7E}" type="datetime1">
              <a:rPr lang="en-US"/>
              <a:pPr>
                <a:defRPr/>
              </a:pPr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5525" y="30510163"/>
            <a:ext cx="1390015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 defTabSz="2194560" fontAlgn="auto">
              <a:spcBef>
                <a:spcPts val="0"/>
              </a:spcBef>
              <a:spcAft>
                <a:spcPts val="0"/>
              </a:spcAft>
              <a:defRPr sz="5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4725" y="30510163"/>
            <a:ext cx="1024255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 defTabSz="2194560" fontAlgn="auto">
              <a:spcBef>
                <a:spcPts val="0"/>
              </a:spcBef>
              <a:spcAft>
                <a:spcPts val="0"/>
              </a:spcAft>
              <a:defRPr sz="5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063F8FF-54E3-2749-9438-DED0CB1485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392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ＭＳ Ｐゴシック" pitchFamily="-108" charset="-128"/>
          <a:cs typeface="ＭＳ Ｐゴシック" pitchFamily="-108" charset="-128"/>
        </a:defRPr>
      </a:lvl1pPr>
      <a:lvl2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2pPr>
      <a:lvl3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3pPr>
      <a:lvl4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4pPr>
      <a:lvl5pPr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5pPr>
      <a:lvl6pPr marL="4572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6pPr>
      <a:lvl7pPr marL="9144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7pPr>
      <a:lvl8pPr marL="13716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8pPr>
      <a:lvl9pPr marL="1828800" algn="ctr" defTabSz="219392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1644650" indent="-1644650" algn="l" defTabSz="2193925" rtl="0" eaLnBrk="1" fontAlgn="base" hangingPunct="1">
        <a:spcBef>
          <a:spcPct val="20000"/>
        </a:spcBef>
        <a:spcAft>
          <a:spcPct val="0"/>
        </a:spcAft>
        <a:buFont typeface="Arial" pitchFamily="-107" charset="0"/>
        <a:buChar char="•"/>
        <a:defRPr sz="15400" kern="1200">
          <a:solidFill>
            <a:schemeClr val="tx1"/>
          </a:solidFill>
          <a:latin typeface="+mn-lt"/>
          <a:ea typeface="ＭＳ Ｐゴシック" pitchFamily="-108" charset="-128"/>
          <a:cs typeface="ＭＳ Ｐゴシック" pitchFamily="-108" charset="-128"/>
        </a:defRPr>
      </a:lvl1pPr>
      <a:lvl2pPr marL="3565525" indent="-1371600" algn="l" defTabSz="2193925" rtl="0" eaLnBrk="1" fontAlgn="base" hangingPunct="1">
        <a:spcBef>
          <a:spcPct val="20000"/>
        </a:spcBef>
        <a:spcAft>
          <a:spcPct val="0"/>
        </a:spcAft>
        <a:buFont typeface="Arial" pitchFamily="-107" charset="0"/>
        <a:buChar char="–"/>
        <a:defRPr sz="134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2pPr>
      <a:lvl3pPr marL="5486400" indent="-1096963" algn="l" defTabSz="2193925" rtl="0" eaLnBrk="1" fontAlgn="base" hangingPunct="1">
        <a:spcBef>
          <a:spcPct val="20000"/>
        </a:spcBef>
        <a:spcAft>
          <a:spcPct val="0"/>
        </a:spcAft>
        <a:buFont typeface="Arial" pitchFamily="-107" charset="0"/>
        <a:buChar char="•"/>
        <a:defRPr sz="115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3pPr>
      <a:lvl4pPr marL="7680325" indent="-1096963" algn="l" defTabSz="2193925" rtl="0" eaLnBrk="1" fontAlgn="base" hangingPunct="1">
        <a:spcBef>
          <a:spcPct val="20000"/>
        </a:spcBef>
        <a:spcAft>
          <a:spcPct val="0"/>
        </a:spcAft>
        <a:buFont typeface="Arial" pitchFamily="-107" charset="0"/>
        <a:buChar char="–"/>
        <a:defRPr sz="96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4pPr>
      <a:lvl5pPr marL="9874250" indent="-1096963" algn="l" defTabSz="2193925" rtl="0" eaLnBrk="1" fontAlgn="base" hangingPunct="1">
        <a:spcBef>
          <a:spcPct val="20000"/>
        </a:spcBef>
        <a:spcAft>
          <a:spcPct val="0"/>
        </a:spcAft>
        <a:buFont typeface="Arial" pitchFamily="-107" charset="0"/>
        <a:buChar char="»"/>
        <a:defRPr sz="9600" kern="1200">
          <a:solidFill>
            <a:schemeClr val="tx1"/>
          </a:solidFill>
          <a:latin typeface="+mn-lt"/>
          <a:ea typeface="ＭＳ Ｐゴシック" pitchFamily="-108" charset="-128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hyperlink" Target="https://github.com/yesworkflow-org" TargetMode="External"/><Relationship Id="rId12" Type="http://schemas.openxmlformats.org/officeDocument/2006/relationships/image" Target="../media/image8.emf"/><Relationship Id="rId13" Type="http://schemas.openxmlformats.org/officeDocument/2006/relationships/image" Target="../media/image9.emf"/><Relationship Id="rId14" Type="http://schemas.openxmlformats.org/officeDocument/2006/relationships/image" Target="../media/image10.emf"/><Relationship Id="rId15" Type="http://schemas.openxmlformats.org/officeDocument/2006/relationships/image" Target="../media/image11.emf"/><Relationship Id="rId16" Type="http://schemas.openxmlformats.org/officeDocument/2006/relationships/image" Target="../media/image12.emf"/><Relationship Id="rId17" Type="http://schemas.openxmlformats.org/officeDocument/2006/relationships/image" Target="../media/image13.emf"/><Relationship Id="rId18" Type="http://schemas.openxmlformats.org/officeDocument/2006/relationships/image" Target="../media/image14.tiff"/><Relationship Id="rId19" Type="http://schemas.openxmlformats.org/officeDocument/2006/relationships/image" Target="../media/image15.gi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wmf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hyperlink" Target="https://github.com/idaks/dataone-ahm-2016-post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/>
            </a:gs>
            <a:gs pos="3999">
              <a:srgbClr val="FFFFFF"/>
            </a:gs>
            <a:gs pos="100000">
              <a:srgbClr val="5771A1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ChangeArrowheads="1"/>
          </p:cNvSpPr>
          <p:nvPr/>
        </p:nvSpPr>
        <p:spPr bwMode="auto">
          <a:xfrm>
            <a:off x="271193" y="2057600"/>
            <a:ext cx="34714256" cy="14155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243" tIns="45614" rIns="91243" bIns="45614">
            <a:prstTxWarp prst="textNoShape">
              <a:avLst/>
            </a:prstTxWarp>
            <a:spAutoFit/>
          </a:bodyPr>
          <a:lstStyle/>
          <a:p>
            <a:r>
              <a:rPr lang="en-US" sz="4600" b="1" dirty="0"/>
              <a:t>Yang </a:t>
            </a:r>
            <a:r>
              <a:rPr lang="en-US" sz="4600" b="1" dirty="0" smtClean="0"/>
              <a:t>Cao</a:t>
            </a:r>
            <a:r>
              <a:rPr lang="en-US" sz="4600" b="1" baseline="30000" dirty="0" smtClean="0"/>
              <a:t>1</a:t>
            </a:r>
            <a:r>
              <a:rPr lang="en-US" sz="4600" b="1" dirty="0" smtClean="0"/>
              <a:t>, </a:t>
            </a:r>
            <a:r>
              <a:rPr lang="en-US" sz="4600" b="1" dirty="0" err="1"/>
              <a:t>Duc</a:t>
            </a:r>
            <a:r>
              <a:rPr lang="en-US" sz="4800" dirty="0"/>
              <a:t> </a:t>
            </a:r>
            <a:r>
              <a:rPr lang="en-US" sz="4800" b="1" dirty="0" smtClean="0"/>
              <a:t>Vu</a:t>
            </a:r>
            <a:r>
              <a:rPr lang="en-US" sz="4800" b="1" baseline="30000" dirty="0" smtClean="0"/>
              <a:t>2</a:t>
            </a:r>
            <a:r>
              <a:rPr lang="en-US" sz="4800" b="1" dirty="0" smtClean="0"/>
              <a:t>, </a:t>
            </a:r>
            <a:r>
              <a:rPr lang="en-US" sz="4800" b="1" dirty="0" err="1"/>
              <a:t>Qiwen</a:t>
            </a:r>
            <a:r>
              <a:rPr lang="en-US" sz="4800" b="1" dirty="0"/>
              <a:t> </a:t>
            </a:r>
            <a:r>
              <a:rPr lang="en-US" sz="4800" b="1" dirty="0" smtClean="0"/>
              <a:t>Wang</a:t>
            </a:r>
            <a:r>
              <a:rPr lang="en-US" sz="4800" b="1" baseline="30000" dirty="0"/>
              <a:t>1</a:t>
            </a:r>
            <a:r>
              <a:rPr lang="en-US" sz="4800" b="1" dirty="0" smtClean="0"/>
              <a:t>, </a:t>
            </a:r>
            <a:r>
              <a:rPr lang="en-US" sz="4800" b="1" dirty="0"/>
              <a:t>Qian </a:t>
            </a:r>
            <a:r>
              <a:rPr lang="en-US" sz="4800" b="1" dirty="0" smtClean="0"/>
              <a:t>Zhang</a:t>
            </a:r>
            <a:r>
              <a:rPr lang="en-US" sz="4800" b="1" baseline="30000" dirty="0" smtClean="0"/>
              <a:t>1</a:t>
            </a:r>
            <a:r>
              <a:rPr lang="en-US" sz="4800" b="1" dirty="0" smtClean="0"/>
              <a:t>,</a:t>
            </a:r>
            <a:r>
              <a:rPr lang="en-US" sz="4800" b="1" baseline="30000" dirty="0" smtClean="0"/>
              <a:t> </a:t>
            </a:r>
            <a:r>
              <a:rPr lang="en-US" sz="4800" b="1" dirty="0" err="1" smtClean="0"/>
              <a:t>Priyaa</a:t>
            </a:r>
            <a:r>
              <a:rPr lang="en-US" sz="4800" b="1" dirty="0" smtClean="0"/>
              <a:t> Ramesh</a:t>
            </a:r>
            <a:r>
              <a:rPr lang="en-US" sz="4600" b="1" baseline="30000" dirty="0" smtClean="0"/>
              <a:t>3</a:t>
            </a:r>
            <a:r>
              <a:rPr lang="en-US" sz="4600" b="1" dirty="0" smtClean="0"/>
              <a:t>,Timothy McPhillips</a:t>
            </a:r>
            <a:r>
              <a:rPr lang="en-US" sz="4600" b="1" baseline="30000" dirty="0" smtClean="0"/>
              <a:t>1</a:t>
            </a:r>
            <a:r>
              <a:rPr lang="en-US" sz="4600" b="1" dirty="0" smtClean="0"/>
              <a:t>, Paolo Missier</a:t>
            </a:r>
            <a:r>
              <a:rPr lang="en-US" sz="4600" b="1" baseline="30000" dirty="0" smtClean="0"/>
              <a:t>3</a:t>
            </a:r>
            <a:r>
              <a:rPr lang="en-US" sz="4600" b="1" dirty="0" smtClean="0"/>
              <a:t>,  </a:t>
            </a:r>
            <a:r>
              <a:rPr lang="en-US" sz="4600" b="1" dirty="0"/>
              <a:t>Bertram </a:t>
            </a:r>
            <a:r>
              <a:rPr lang="en-US" sz="4600" b="1" dirty="0" err="1"/>
              <a:t>Lud</a:t>
            </a:r>
            <a:r>
              <a:rPr lang="fi-FI" sz="4600" b="1" dirty="0"/>
              <a:t>ä</a:t>
            </a:r>
            <a:r>
              <a:rPr lang="en-US" sz="4600" b="1" dirty="0"/>
              <a:t>scher</a:t>
            </a:r>
            <a:r>
              <a:rPr lang="en-US" sz="4600" b="1" baseline="30000" dirty="0"/>
              <a:t>1 </a:t>
            </a:r>
            <a:endParaRPr lang="en-US" sz="4600" b="1" baseline="30000" dirty="0" smtClean="0"/>
          </a:p>
          <a:p>
            <a:pPr>
              <a:spcBef>
                <a:spcPts val="1200"/>
              </a:spcBef>
            </a:pPr>
            <a:r>
              <a:rPr lang="en-US" sz="2800" baseline="30000" dirty="0" smtClean="0"/>
              <a:t>1</a:t>
            </a:r>
            <a:r>
              <a:rPr lang="en-US" sz="2800" dirty="0" smtClean="0"/>
              <a:t>University </a:t>
            </a:r>
            <a:r>
              <a:rPr lang="en-US" sz="2800" dirty="0"/>
              <a:t>of Illinois, Urbana-Champaign, </a:t>
            </a:r>
            <a:r>
              <a:rPr lang="en-US" sz="2800" baseline="30000" dirty="0" smtClean="0"/>
              <a:t>2</a:t>
            </a:r>
            <a:r>
              <a:rPr lang="en-US" sz="2800" dirty="0" smtClean="0"/>
              <a:t>Department of Electrical and Computer Engineering, </a:t>
            </a:r>
            <a:r>
              <a:rPr lang="en-US" sz="2800" dirty="0" err="1" smtClean="0"/>
              <a:t>Univeristy</a:t>
            </a:r>
            <a:r>
              <a:rPr lang="en-US" sz="2800" dirty="0" smtClean="0"/>
              <a:t> of Illinois at Chicago, </a:t>
            </a:r>
            <a:r>
              <a:rPr lang="en-US" sz="2800" baseline="30000" dirty="0" smtClean="0"/>
              <a:t>3</a:t>
            </a:r>
            <a:r>
              <a:rPr lang="en-US" sz="2800" dirty="0" smtClean="0"/>
              <a:t>School of </a:t>
            </a:r>
            <a:r>
              <a:rPr lang="en-US" sz="2800" dirty="0"/>
              <a:t>Computing Science,  </a:t>
            </a:r>
            <a:r>
              <a:rPr lang="en-US" sz="2800" dirty="0" smtClean="0"/>
              <a:t>Newcastle </a:t>
            </a:r>
            <a:r>
              <a:rPr lang="en-US" sz="2800" dirty="0"/>
              <a:t>University, </a:t>
            </a:r>
            <a:r>
              <a:rPr lang="en-US" sz="2800" dirty="0" smtClean="0"/>
              <a:t>UK</a:t>
            </a:r>
            <a:endParaRPr lang="en-US" sz="2800" b="1" dirty="0"/>
          </a:p>
        </p:txBody>
      </p:sp>
      <p:cxnSp>
        <p:nvCxnSpPr>
          <p:cNvPr id="70" name="Straight Connector 69"/>
          <p:cNvCxnSpPr/>
          <p:nvPr/>
        </p:nvCxnSpPr>
        <p:spPr>
          <a:xfrm>
            <a:off x="0" y="4114800"/>
            <a:ext cx="43891200" cy="1588"/>
          </a:xfrm>
          <a:prstGeom prst="line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388" name="TextBox 91"/>
          <p:cNvSpPr txBox="1">
            <a:spLocks noChangeArrowheads="1"/>
          </p:cNvSpPr>
          <p:nvPr/>
        </p:nvSpPr>
        <p:spPr bwMode="auto">
          <a:xfrm>
            <a:off x="271192" y="329408"/>
            <a:ext cx="43924880" cy="12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7600" dirty="0" smtClean="0">
                <a:solidFill>
                  <a:srgbClr val="052754"/>
                </a:solidFill>
                <a:latin typeface="Arial Black" pitchFamily="-107" charset="0"/>
              </a:rPr>
              <a:t>Revealing </a:t>
            </a:r>
            <a:r>
              <a:rPr lang="en-US" sz="7600" dirty="0">
                <a:solidFill>
                  <a:srgbClr val="052754"/>
                </a:solidFill>
                <a:latin typeface="Arial Black" pitchFamily="-107" charset="0"/>
              </a:rPr>
              <a:t>the Detailed History of Script Outputs with Hybrid Provenance Queries</a:t>
            </a:r>
          </a:p>
        </p:txBody>
      </p:sp>
      <p:sp>
        <p:nvSpPr>
          <p:cNvPr id="16389" name="Rectangle 35"/>
          <p:cNvSpPr>
            <a:spLocks noChangeArrowheads="1"/>
          </p:cNvSpPr>
          <p:nvPr/>
        </p:nvSpPr>
        <p:spPr bwMode="auto">
          <a:xfrm>
            <a:off x="33005832" y="25532208"/>
            <a:ext cx="9819436" cy="310951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r>
              <a:rPr lang="en-GB" sz="3600" b="1" dirty="0" smtClean="0">
                <a:solidFill>
                  <a:srgbClr val="CC3300"/>
                </a:solidFill>
              </a:rPr>
              <a:t>Acknowledgments</a:t>
            </a:r>
            <a:r>
              <a:rPr lang="en-GB" sz="4000" b="1" dirty="0" smtClean="0">
                <a:solidFill>
                  <a:srgbClr val="CC3300"/>
                </a:solidFill>
              </a:rPr>
              <a:t>. </a:t>
            </a:r>
            <a:r>
              <a:rPr lang="en-US" sz="3600" dirty="0" smtClean="0"/>
              <a:t>Supported by </a:t>
            </a:r>
            <a:r>
              <a:rPr lang="en-US" sz="3600" dirty="0"/>
              <a:t>NSF </a:t>
            </a:r>
            <a:r>
              <a:rPr lang="en-US" sz="3600" dirty="0" smtClean="0"/>
              <a:t>awards ACI-1430508 and </a:t>
            </a:r>
            <a:r>
              <a:rPr lang="en-US" sz="3600" dirty="0"/>
              <a:t>NSF </a:t>
            </a:r>
            <a:r>
              <a:rPr lang="en-US" sz="3600" dirty="0" smtClean="0"/>
              <a:t>ABI-1262458.</a:t>
            </a:r>
            <a:endParaRPr lang="en-US" sz="3600" dirty="0"/>
          </a:p>
        </p:txBody>
      </p:sp>
      <p:sp>
        <p:nvSpPr>
          <p:cNvPr id="16390" name="Rectangle 34"/>
          <p:cNvSpPr>
            <a:spLocks noChangeArrowheads="1"/>
          </p:cNvSpPr>
          <p:nvPr/>
        </p:nvSpPr>
        <p:spPr bwMode="auto">
          <a:xfrm>
            <a:off x="32995468" y="7746232"/>
            <a:ext cx="9829800" cy="776493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r>
              <a:rPr lang="en-GB" sz="3600" b="1" dirty="0" smtClean="0">
                <a:solidFill>
                  <a:srgbClr val="CC3300"/>
                </a:solidFill>
              </a:rPr>
              <a:t>Conclusions and Future Work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Provenance from script runs can be revealed graphically and made actionable (e.g., to yield customizable data lineage reports) via (1) simple YW user annotations, (2) linking runtime observables (e.g.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DataONE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RunManager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ReproZip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noWorkflow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), and (3) sharing provenance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artifacts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and executable queries.  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Extend YW toolkit to support other (optional) workflow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modeling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constructs (e.g., simple control-flow to complement dataflow); to support graph pattern queries; to support project-level provenance.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Evolve </a:t>
            </a:r>
            <a:r>
              <a:rPr lang="en-GB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ProvONE</a:t>
            </a:r>
            <a:r>
              <a:rPr lang="en-GB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to support project-level provenance and graph queries.</a:t>
            </a:r>
          </a:p>
          <a:p>
            <a:pPr>
              <a:spcBef>
                <a:spcPct val="50000"/>
              </a:spcBef>
            </a:pPr>
            <a:endParaRPr lang="en-GB" sz="3600" b="1" dirty="0" smtClean="0">
              <a:solidFill>
                <a:srgbClr val="CC3300"/>
              </a:solidFill>
            </a:endParaRPr>
          </a:p>
          <a:p>
            <a:endParaRPr lang="en-US" sz="2800" dirty="0"/>
          </a:p>
        </p:txBody>
      </p:sp>
      <p:sp>
        <p:nvSpPr>
          <p:cNvPr id="16391" name="Rectangle 33"/>
          <p:cNvSpPr>
            <a:spLocks noChangeArrowheads="1"/>
          </p:cNvSpPr>
          <p:nvPr/>
        </p:nvSpPr>
        <p:spPr bwMode="auto">
          <a:xfrm>
            <a:off x="1143000" y="19979773"/>
            <a:ext cx="9829800" cy="11811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r>
              <a:rPr lang="en-GB" sz="3600" b="1" dirty="0" smtClean="0">
                <a:solidFill>
                  <a:srgbClr val="CC3300"/>
                </a:solidFill>
              </a:rPr>
              <a:t>Approach </a:t>
            </a:r>
            <a:endParaRPr lang="en-US" sz="2800" b="1" dirty="0" smtClean="0"/>
          </a:p>
          <a:p>
            <a:r>
              <a:rPr lang="en-US" sz="3200" dirty="0"/>
              <a:t>Simple </a:t>
            </a:r>
            <a:r>
              <a:rPr lang="en-US" sz="3200" b="1" dirty="0" err="1"/>
              <a:t>YesWorkflow</a:t>
            </a:r>
            <a:r>
              <a:rPr lang="en-US" sz="3200" b="1" dirty="0"/>
              <a:t> (YW) annotations</a:t>
            </a:r>
            <a:r>
              <a:rPr lang="en-US" sz="3200" dirty="0"/>
              <a:t> allow users to </a:t>
            </a:r>
            <a:r>
              <a:rPr lang="en-US" sz="3200" b="1" dirty="0"/>
              <a:t>reveal workflow </a:t>
            </a:r>
            <a:r>
              <a:rPr lang="en-US" sz="3200" dirty="0"/>
              <a:t>(prospective provenance graph)</a:t>
            </a:r>
            <a:r>
              <a:rPr lang="en-US" sz="3200" b="1" dirty="0"/>
              <a:t> implicit in scripts</a:t>
            </a:r>
            <a:r>
              <a:rPr lang="en-US" sz="3200" dirty="0"/>
              <a:t>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b="1" dirty="0" smtClean="0"/>
              <a:t>Prospective </a:t>
            </a:r>
            <a:r>
              <a:rPr lang="en-US" sz="3200" b="1" dirty="0"/>
              <a:t>provenance queries to expose and test data dependencies</a:t>
            </a:r>
            <a:r>
              <a:rPr lang="en-US" sz="3200" dirty="0"/>
              <a:t> at the workflow </a:t>
            </a:r>
            <a:r>
              <a:rPr lang="en-US" sz="3200" dirty="0" smtClean="0"/>
              <a:t>level.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b="1" dirty="0" smtClean="0"/>
              <a:t>Hybrid </a:t>
            </a:r>
            <a:r>
              <a:rPr lang="en-US" sz="3200" b="1" dirty="0"/>
              <a:t>provenance queries</a:t>
            </a:r>
            <a:r>
              <a:rPr lang="en-US" sz="3200" dirty="0"/>
              <a:t> that </a:t>
            </a:r>
            <a:r>
              <a:rPr lang="en-US" sz="3200" b="1" dirty="0"/>
              <a:t>situate runtime observables</a:t>
            </a:r>
            <a:r>
              <a:rPr lang="en-US" sz="3200" dirty="0"/>
              <a:t> (retrospective provenance) in the overall </a:t>
            </a:r>
            <a:r>
              <a:rPr lang="en-US" sz="3200" b="1" dirty="0"/>
              <a:t>workflow</a:t>
            </a:r>
            <a:r>
              <a:rPr lang="en-US" sz="3200" dirty="0"/>
              <a:t>, yielding meaningful knowledge artifacts.  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/>
              <a:t>Easily </a:t>
            </a:r>
            <a:r>
              <a:rPr lang="en-US" sz="3200" b="1" dirty="0"/>
              <a:t>share comprehensible workflow graphs and customizable provenance reports for script runs</a:t>
            </a:r>
            <a:r>
              <a:rPr lang="en-US" sz="3200" dirty="0"/>
              <a:t>, along with data, code in scientific studies (“</a:t>
            </a:r>
            <a:r>
              <a:rPr lang="en-US" sz="3200" i="1" dirty="0"/>
              <a:t>provenance for self</a:t>
            </a:r>
            <a:r>
              <a:rPr lang="en-US" sz="3200" dirty="0"/>
              <a:t>”).</a:t>
            </a:r>
            <a:endParaRPr lang="en-US" sz="3200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  <a:p>
            <a:pPr marL="87000" lvl="1" indent="0">
              <a:lnSpc>
                <a:spcPct val="150000"/>
              </a:lnSpc>
              <a:buClr>
                <a:schemeClr val="tx1"/>
              </a:buClr>
              <a:buSzPct val="100000"/>
              <a:defRPr/>
            </a:pPr>
            <a:r>
              <a:rPr lang="en-GB" sz="3600" b="1" dirty="0" smtClean="0">
                <a:solidFill>
                  <a:srgbClr val="CC3300"/>
                </a:solidFill>
              </a:rPr>
              <a:t>Demo Queries</a:t>
            </a:r>
            <a:endParaRPr lang="en-GB" sz="3600" b="1" dirty="0">
              <a:solidFill>
                <a:srgbClr val="CC3300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Q1 (</a:t>
            </a:r>
            <a:r>
              <a:rPr lang="en-US" sz="3200" b="1" dirty="0" smtClean="0"/>
              <a:t>prospective query</a:t>
            </a:r>
            <a:r>
              <a:rPr lang="en-US" sz="3200" dirty="0" smtClean="0"/>
              <a:t>): </a:t>
            </a:r>
            <a:r>
              <a:rPr lang="en-US" sz="3200" dirty="0"/>
              <a:t>Render </a:t>
            </a:r>
            <a:r>
              <a:rPr lang="en-US" sz="3200" dirty="0" smtClean="0"/>
              <a:t>prospective </a:t>
            </a:r>
            <a:r>
              <a:rPr lang="en-US" sz="3200" dirty="0"/>
              <a:t>upstream </a:t>
            </a:r>
            <a:r>
              <a:rPr lang="en-US" sz="3200" dirty="0" smtClean="0"/>
              <a:t>subgraph of the YW model of the script for a given output data </a:t>
            </a:r>
            <a:r>
              <a:rPr lang="en-US" sz="3200" dirty="0"/>
              <a:t>product </a:t>
            </a:r>
            <a:r>
              <a:rPr lang="en-US" sz="3200" dirty="0" smtClean="0"/>
              <a:t>D.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/>
              <a:t>Q5 (</a:t>
            </a:r>
            <a:r>
              <a:rPr lang="en-US" sz="3200" b="1" dirty="0" smtClean="0"/>
              <a:t>hybrid query</a:t>
            </a:r>
            <a:r>
              <a:rPr lang="en-US" sz="3200" dirty="0" smtClean="0"/>
              <a:t>): Render retrospective graph with </a:t>
            </a:r>
            <a:r>
              <a:rPr lang="en-US" sz="3200" dirty="0"/>
              <a:t>with concrete </a:t>
            </a:r>
            <a:r>
              <a:rPr lang="en-US" sz="3200" dirty="0" smtClean="0"/>
              <a:t>filename for a given output  data product D.</a:t>
            </a:r>
            <a:endParaRPr lang="en-US" sz="3200" dirty="0"/>
          </a:p>
        </p:txBody>
      </p:sp>
      <p:sp>
        <p:nvSpPr>
          <p:cNvPr id="16392" name="Rectangle 49"/>
          <p:cNvSpPr>
            <a:spLocks noChangeArrowheads="1"/>
          </p:cNvSpPr>
          <p:nvPr/>
        </p:nvSpPr>
        <p:spPr bwMode="auto">
          <a:xfrm>
            <a:off x="1143000" y="4724400"/>
            <a:ext cx="9829800" cy="144780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r>
              <a:rPr lang="en-GB" sz="3600" b="1" dirty="0" smtClean="0">
                <a:solidFill>
                  <a:srgbClr val="CC3300"/>
                </a:solidFill>
              </a:rPr>
              <a:t>Motivation</a:t>
            </a:r>
            <a:endParaRPr lang="en-US" sz="3200" dirty="0" smtClean="0"/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Data- and Workflow-Provenance are crucial for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transparency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and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reproducibility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in computational and data-driven science.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Scientific workflow systems (Kepler, </a:t>
            </a:r>
            <a:r>
              <a:rPr lang="en-US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Taverna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…) provide both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prospective provenance 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(the workflow graph) and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retrospective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3200" b="1" dirty="0"/>
              <a:t>provenance </a:t>
            </a:r>
            <a:r>
              <a:rPr lang="en-US" sz="3200" dirty="0"/>
              <a:t>(runtime observables</a:t>
            </a:r>
            <a:r>
              <a:rPr lang="en-US" sz="3200" dirty="0" smtClean="0"/>
              <a:t>).</a:t>
            </a:r>
            <a:endParaRPr lang="en-US" sz="3600" b="1" dirty="0">
              <a:solidFill>
                <a:srgbClr val="CC3300"/>
              </a:solidFill>
            </a:endParaRPr>
          </a:p>
          <a:p>
            <a:pPr marL="87000" lvl="1" indent="0">
              <a:buClr>
                <a:schemeClr val="tx1"/>
              </a:buClr>
              <a:buSzPct val="100000"/>
              <a:defRPr/>
            </a:pPr>
            <a:r>
              <a:rPr lang="en-US" sz="3600" b="1" dirty="0" smtClean="0">
                <a:solidFill>
                  <a:srgbClr val="CC3300"/>
                </a:solidFill>
              </a:rPr>
              <a:t>Challenges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Most computational analyses and workflows are conducted using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scripts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(Python, R, MATLAB,  bash, …) rather than workflow systems.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Retrospective Provenance Observables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e.g., from </a:t>
            </a:r>
            <a:r>
              <a:rPr lang="en-US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DataONE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RunManagers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(file-level), </a:t>
            </a:r>
            <a:r>
              <a:rPr lang="en-US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ReproZip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(OS-level), or </a:t>
            </a:r>
            <a:r>
              <a:rPr lang="en-US" sz="32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noWorkflow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(Python code-level) only yield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isolated fragments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of the overall data lineage and processing history.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Prospective Provenance 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could be used to link and contextualize fragments into a meaningful and comprehensible workflow, but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scripts alone do not reveal the underlying workflow graph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Provenance (like other metadata) appears to be </a:t>
            </a:r>
            <a:r>
              <a:rPr lang="en-US" sz="32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rarely actionable or immediately useful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for those who are expected to provide it (provenance is “</a:t>
            </a:r>
            <a:r>
              <a:rPr lang="en-US" sz="3200" i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for others</a:t>
            </a:r>
            <a:r>
              <a:rPr lang="en-US" sz="32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”).</a:t>
            </a:r>
          </a:p>
        </p:txBody>
      </p:sp>
      <p:sp>
        <p:nvSpPr>
          <p:cNvPr id="51" name="Rectangle 50"/>
          <p:cNvSpPr>
            <a:spLocks noChangeArrowheads="1"/>
          </p:cNvSpPr>
          <p:nvPr/>
        </p:nvSpPr>
        <p:spPr bwMode="auto">
          <a:xfrm>
            <a:off x="11475800" y="4522444"/>
            <a:ext cx="20910960" cy="1467782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 marL="381000" indent="-381000" algn="ctr">
              <a:spcBef>
                <a:spcPct val="50000"/>
              </a:spcBef>
              <a:defRPr/>
            </a:pPr>
            <a:r>
              <a:rPr lang="en-GB" sz="3600" b="1" dirty="0" smtClean="0">
                <a:solidFill>
                  <a:srgbClr val="CC3300"/>
                </a:solidFill>
              </a:rPr>
              <a:t>Fine-Grained Prospective Provenance</a:t>
            </a:r>
            <a:endParaRPr lang="en-US" sz="3600" b="1" dirty="0">
              <a:solidFill>
                <a:srgbClr val="FF0000"/>
              </a:solidFill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6394" name="Rectangle 51"/>
          <p:cNvSpPr>
            <a:spLocks noChangeArrowheads="1"/>
          </p:cNvSpPr>
          <p:nvPr/>
        </p:nvSpPr>
        <p:spPr bwMode="auto">
          <a:xfrm>
            <a:off x="19641344" y="19736390"/>
            <a:ext cx="12745416" cy="249577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 marL="381000" indent="-381000">
              <a:spcBef>
                <a:spcPct val="50000"/>
              </a:spcBef>
              <a:defRPr/>
            </a:pPr>
            <a:r>
              <a:rPr lang="en-GB" sz="3600" b="1" dirty="0" smtClean="0">
                <a:solidFill>
                  <a:srgbClr val="CC3300"/>
                </a:solidFill>
              </a:rPr>
              <a:t>Coarse and Fine-Grained Observations of </a:t>
            </a:r>
            <a:r>
              <a:rPr lang="en-GB" sz="3600" b="1" dirty="0" smtClean="0">
                <a:solidFill>
                  <a:srgbClr val="CC3300"/>
                </a:solidFill>
              </a:rPr>
              <a:t>Runs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Matlab</a:t>
            </a:r>
            <a:r>
              <a:rPr lang="en-GB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Run Manager -&gt; list of files input or output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YesWorkflow</a:t>
            </a:r>
            <a:r>
              <a:rPr lang="en-GB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-&gt; list of files matching @URI annotations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3200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noWorkflow</a:t>
            </a:r>
            <a:r>
              <a:rPr lang="en-GB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-&gt; values assigned to variables</a:t>
            </a:r>
            <a:endParaRPr lang="en-GB" sz="3200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6395" name="Rectangle 52"/>
          <p:cNvSpPr>
            <a:spLocks noChangeArrowheads="1"/>
          </p:cNvSpPr>
          <p:nvPr/>
        </p:nvSpPr>
        <p:spPr bwMode="auto">
          <a:xfrm>
            <a:off x="32918400" y="4778934"/>
            <a:ext cx="9906868" cy="262403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r>
              <a:rPr lang="en-GB" sz="3600" b="1" dirty="0" smtClean="0">
                <a:solidFill>
                  <a:srgbClr val="CC3300"/>
                </a:solidFill>
              </a:rPr>
              <a:t>Other Use Cases</a:t>
            </a:r>
            <a:endParaRPr lang="en-GB" sz="3600" b="1" dirty="0">
              <a:solidFill>
                <a:srgbClr val="CC3300"/>
              </a:solidFill>
            </a:endParaRPr>
          </a:p>
          <a:p>
            <a:pPr marL="457200" lvl="1" indent="-457200">
              <a:buFont typeface="Arial" charset="0"/>
              <a:buChar char="•"/>
            </a:pPr>
            <a:r>
              <a:rPr lang="en-US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LIGO</a:t>
            </a:r>
          </a:p>
          <a:p>
            <a:pPr marL="457200" lvl="1" indent="-457200">
              <a:buFont typeface="Arial" charset="0"/>
              <a:buChar char="•"/>
            </a:pPr>
            <a:r>
              <a:rPr lang="en-US" sz="3200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Priyaa’s</a:t>
            </a:r>
            <a:r>
              <a:rPr lang="en-US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figures</a:t>
            </a:r>
          </a:p>
          <a:p>
            <a:pPr marL="457200" lvl="1" indent="-457200">
              <a:buFont typeface="Arial" charset="0"/>
              <a:buChar char="•"/>
            </a:pPr>
            <a:r>
              <a:rPr lang="en-US" sz="32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Simulate Data Collection</a:t>
            </a:r>
            <a:endParaRPr lang="en-GB" sz="2800" b="1" dirty="0" smtClean="0">
              <a:solidFill>
                <a:srgbClr val="CC3300"/>
              </a:solidFill>
            </a:endParaRPr>
          </a:p>
          <a:p>
            <a:endParaRPr lang="en-GB" sz="2800" b="1" dirty="0" smtClean="0">
              <a:solidFill>
                <a:srgbClr val="CC3300"/>
              </a:solidFill>
            </a:endParaRPr>
          </a:p>
          <a:p>
            <a:endParaRPr lang="en-US" sz="2800" dirty="0"/>
          </a:p>
        </p:txBody>
      </p:sp>
      <p:sp>
        <p:nvSpPr>
          <p:cNvPr id="16408" name="Rectangle 35"/>
          <p:cNvSpPr>
            <a:spLocks noChangeArrowheads="1"/>
          </p:cNvSpPr>
          <p:nvPr/>
        </p:nvSpPr>
        <p:spPr bwMode="auto">
          <a:xfrm>
            <a:off x="32962824" y="28803600"/>
            <a:ext cx="9829800" cy="29718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endParaRPr lang="en-US" sz="2800"/>
          </a:p>
        </p:txBody>
      </p:sp>
      <p:pic>
        <p:nvPicPr>
          <p:cNvPr id="27" name="Picture 4" descr="nsf1.eps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69433" y="26981946"/>
            <a:ext cx="1846984" cy="17858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4643" y="27003456"/>
            <a:ext cx="1700608" cy="1628394"/>
          </a:xfrm>
          <a:prstGeom prst="rect">
            <a:avLst/>
          </a:prstGeom>
        </p:spPr>
      </p:pic>
      <p:pic>
        <p:nvPicPr>
          <p:cNvPr id="15" name="Picture 14" descr="uclogo_1867_horz_bold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856" y="30284736"/>
            <a:ext cx="5616624" cy="119785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8360" y="23390924"/>
            <a:ext cx="5544616" cy="1165791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5448" y="1859196"/>
            <a:ext cx="8778576" cy="20706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492925" y="29276173"/>
            <a:ext cx="3046963" cy="18726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250856" y="27769187"/>
            <a:ext cx="2229447" cy="782365"/>
          </a:xfrm>
          <a:prstGeom prst="rect">
            <a:avLst/>
          </a:prstGeom>
        </p:spPr>
      </p:pic>
      <p:sp>
        <p:nvSpPr>
          <p:cNvPr id="24" name="Rectangle 51"/>
          <p:cNvSpPr>
            <a:spLocks noChangeArrowheads="1"/>
          </p:cNvSpPr>
          <p:nvPr/>
        </p:nvSpPr>
        <p:spPr bwMode="auto">
          <a:xfrm>
            <a:off x="11504440" y="19979772"/>
            <a:ext cx="7213840" cy="2252389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 marL="381000" indent="-381000">
              <a:spcBef>
                <a:spcPct val="50000"/>
              </a:spcBef>
              <a:defRPr/>
            </a:pPr>
            <a:r>
              <a:rPr lang="en-GB" sz="3600" b="1" dirty="0" smtClean="0">
                <a:solidFill>
                  <a:srgbClr val="CC3300"/>
                </a:solidFill>
              </a:rPr>
              <a:t>Run Reconstruction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YW recon 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YW recon facts</a:t>
            </a:r>
            <a:endParaRPr lang="en-US" sz="3200" dirty="0">
              <a:solidFill>
                <a:schemeClr val="bg1"/>
              </a:solidFill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5" name="Rectangle 51"/>
          <p:cNvSpPr>
            <a:spLocks noChangeArrowheads="1"/>
          </p:cNvSpPr>
          <p:nvPr/>
        </p:nvSpPr>
        <p:spPr bwMode="auto">
          <a:xfrm>
            <a:off x="11587092" y="22723328"/>
            <a:ext cx="20793295" cy="905207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 marL="381000" indent="-381000">
              <a:spcBef>
                <a:spcPct val="50000"/>
              </a:spcBef>
              <a:defRPr/>
            </a:pPr>
            <a:r>
              <a:rPr lang="en-GB" sz="3600" b="1" dirty="0" smtClean="0">
                <a:solidFill>
                  <a:srgbClr val="CC3300"/>
                </a:solidFill>
              </a:rPr>
              <a:t>Hybrid Queries for Fine-Grained Retrospective Provenance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YW recon 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YW recon </a:t>
            </a:r>
            <a:r>
              <a:rPr lang="en-US" sz="32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facts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sz="32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YW </a:t>
            </a:r>
            <a:r>
              <a:rPr lang="en-US" sz="3200" b="1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noworkflow</a:t>
            </a:r>
            <a:r>
              <a:rPr lang="en-US" sz="32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facts</a:t>
            </a:r>
            <a:endParaRPr lang="en-US" sz="3200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" name="Rectangle 34"/>
          <p:cNvSpPr>
            <a:spLocks noChangeArrowheads="1"/>
          </p:cNvSpPr>
          <p:nvPr/>
        </p:nvSpPr>
        <p:spPr bwMode="auto">
          <a:xfrm>
            <a:off x="33034832" y="15768165"/>
            <a:ext cx="9829800" cy="9610581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360000" tIns="360000" rIns="360000" bIns="360000">
            <a:prstTxWarp prst="textNoShape">
              <a:avLst/>
            </a:prstTxWarp>
          </a:bodyPr>
          <a:lstStyle/>
          <a:p>
            <a:pPr>
              <a:spcBef>
                <a:spcPct val="50000"/>
              </a:spcBef>
            </a:pPr>
            <a:r>
              <a:rPr lang="en-GB" sz="3600" b="1" dirty="0" smtClean="0">
                <a:solidFill>
                  <a:srgbClr val="CC3300"/>
                </a:solidFill>
              </a:rPr>
              <a:t>References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 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Cao, D Vu, Q Wang, Q Zhang, P Ramesh, T McPhillips, P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Missier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B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Ludäscher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(2016).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DataONE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AHM Provenance Demonstration: 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  <a:hlinkClick r:id="rId10"/>
              </a:rPr>
              <a:t>https://github.com/idaks/dataone-ahm-2016-poster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err="1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YesWorkflow</a:t>
            </a: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Project and Tools, 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  <a:hlinkClick r:id="rId11"/>
              </a:rPr>
              <a:t>https://github.com/yesworkflow-org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T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. McPhillips, T. Song, </a:t>
            </a: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et al.(2015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).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YesWorkflow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: A User-Oriented, Language-Independent Tool for Recovering Workflow Information from Scripts. Intl. Journal of Digital Curation 10, 298-313. 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T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. McPhillips, S. Bowers, K.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Belhajjame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B.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Ludäscher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(2015). Retrospective Provenance Without a Runtime Provenance Recorder. Workshop on the Theory and Practice of Provenance (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TaPP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).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Cao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Y., Jones, C., Cuevas-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Vicenttín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V., Jones, M.B.,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Ludäscher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B., McPhillips, T.,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Missier</a:t>
            </a: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et al., 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2016, June.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DataONE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: A Data Federation with Provenance Support. Intl. Provenance and Annotation Workshop (IPAW). Springer.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GB" sz="2400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Pimentel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J.F.,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Dey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S., McPhillips, T.,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Belhajjame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K., Koop, D.,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Murta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L.,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Braganholo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V. and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Ludäscher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, B., 2016, June. Yin &amp; Yang: demonstrating complementary provenance from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noWorkflow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 &amp; </a:t>
            </a:r>
            <a:r>
              <a:rPr lang="en-GB" sz="2400" dirty="0" err="1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YesWorkflow</a:t>
            </a:r>
            <a:r>
              <a:rPr lang="en-GB" sz="24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rPr>
              <a:t>. Intl. Provenance and Annotation Workshop (IPAW). Springer.</a:t>
            </a:r>
          </a:p>
          <a:p>
            <a:pPr marL="468000" lvl="1" indent="-381000"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endParaRPr lang="en-US" sz="2400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872" y="25073371"/>
            <a:ext cx="9007174" cy="65075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046" y="23470415"/>
            <a:ext cx="5061970" cy="83709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1998" y="10194871"/>
            <a:ext cx="3609156" cy="9135464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11655432" y="5972409"/>
            <a:ext cx="18787112" cy="11863146"/>
            <a:chOff x="11655432" y="5972409"/>
            <a:chExt cx="18787112" cy="1186314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55432" y="6435349"/>
              <a:ext cx="7243566" cy="367441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77712" y="5972409"/>
              <a:ext cx="4861508" cy="435039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4912" y="11689650"/>
              <a:ext cx="7019864" cy="6145905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23544500" y="6738120"/>
              <a:ext cx="6898044" cy="3139321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 : 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List the script inputs that are </a:t>
              </a:r>
              <a:r>
                <a:rPr lang="en-US" sz="1800" b="1" i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upstream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 of </a:t>
              </a:r>
              <a:endParaRPr lang="en-US" sz="18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a 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given data product D</a:t>
              </a:r>
              <a:r>
                <a:rPr lang="en-US" sz="1800" b="1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.</a:t>
              </a:r>
              <a:endParaRPr lang="en-US" sz="18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('C3_fraction_data',mean_precip).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q2_pro('C3_fraction_data',mean_airtemp).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q2_pro('C3_fraction_data','SYNMAP_land_cover_map_data').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('Grass_fraction_data','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SYNMAP_land_cover_map_data</a:t>
              </a:r>
              <a:r>
                <a:rPr lang="en-US" sz="1800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endParaRPr lang="en-US" sz="1800" b="1" dirty="0" smtClean="0"/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 smtClean="0"/>
                <a:t>Q4_Pro </a:t>
              </a:r>
              <a:r>
                <a:rPr lang="en-US" sz="1800" b="1" dirty="0"/>
                <a:t>: List the outputs that depend on a particular script </a:t>
              </a:r>
              <a:endParaRPr lang="en-US" sz="1800" b="1" dirty="0" smtClean="0"/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 smtClean="0"/>
                <a:t>Input (</a:t>
              </a:r>
              <a:r>
                <a:rPr lang="en-US" sz="1800" b="1" i="1" dirty="0" smtClean="0"/>
                <a:t>downstream)</a:t>
              </a:r>
              <a:r>
                <a:rPr lang="en-US" sz="1800" b="1" dirty="0" smtClean="0"/>
                <a:t>.</a:t>
              </a:r>
              <a:endParaRPr lang="en-US" sz="1800" b="1" dirty="0"/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q4_pro(mean_airtemp,'C4_fraction_data').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q4_pro(mean_airtemp,'C3_fraction_data</a:t>
              </a:r>
              <a:r>
                <a:rPr lang="en-US" sz="1800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  <a:endParaRPr lang="en-US" sz="18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514154" y="12376363"/>
              <a:ext cx="6898044" cy="4801314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 : 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List the script inputs that are </a:t>
              </a:r>
              <a:r>
                <a:rPr lang="en-US" sz="1800" b="1" i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upstream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 of </a:t>
              </a:r>
              <a:endParaRPr lang="en-US" sz="1800" b="1" dirty="0" smtClean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a </a:t>
              </a:r>
              <a:r>
                <a:rPr lang="en-US" sz="1800" b="1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given data product D</a:t>
              </a:r>
              <a:r>
                <a:rPr lang="en-US" sz="1800" b="1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.</a:t>
              </a:r>
              <a:endParaRPr lang="en-US" sz="1800" b="1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shifted_wavefile,fs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q2_pro(shifted_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wavefile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,'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FN_Sampling_rate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q2_pro(shifted_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wavefile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,'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FN_Detector</a:t>
              </a:r>
              <a:r>
                <a:rPr lang="en-US" sz="1800" dirty="0" smtClean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endParaRPr lang="en-US" sz="1800" dirty="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/>
                <a:t>Q4_Pro : List the outputs that depend on a particular script </a:t>
              </a:r>
            </a:p>
            <a:p>
              <a:pPr marL="87000" lvl="1" indent="0">
                <a:buClr>
                  <a:schemeClr val="tx1"/>
                </a:buClr>
                <a:buSzPct val="100000"/>
                <a:defRPr/>
              </a:pPr>
              <a:r>
                <a:rPr lang="en-US" sz="1800" b="1" dirty="0"/>
                <a:t>Input (</a:t>
              </a:r>
              <a:r>
                <a:rPr lang="en-US" sz="1800" b="1" i="1" dirty="0"/>
                <a:t>downstream</a:t>
              </a:r>
              <a:r>
                <a:rPr lang="en-US" sz="1800" b="1" i="1" dirty="0" smtClean="0"/>
                <a:t>)</a:t>
              </a:r>
              <a:r>
                <a:rPr lang="en-US" sz="1800" b="1" dirty="0" smtClean="0"/>
                <a:t>.</a:t>
              </a:r>
              <a:endParaRPr lang="en-US" sz="1800" b="1" dirty="0"/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fs,'ASDs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fs,spectrogram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fs,filtered_white_noise_data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q4_pro(fs,'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WHITENED_strain_data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').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fs,shifted_wavefile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q4_pro(fs,'H1_strain_filtered').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fs,whitened_bandpass_wavefile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q4_pro(fs,'H1_strain_unfiltered').</a:t>
              </a:r>
            </a:p>
            <a:p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q4_pro(</a:t>
              </a:r>
              <a:r>
                <a:rPr lang="en-US" sz="1800" dirty="0" err="1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fs,spectrogram_whitened</a:t>
              </a:r>
              <a:r>
                <a:rPr lang="en-US" sz="1800" dirty="0"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rPr>
                <a:t>).</a:t>
              </a: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818340" y="24524097"/>
            <a:ext cx="6296236" cy="6984775"/>
          </a:xfrm>
          <a:prstGeom prst="rect">
            <a:avLst/>
          </a:prstGeom>
        </p:spPr>
      </p:pic>
      <p:sp>
        <p:nvSpPr>
          <p:cNvPr id="21" name="Down Arrow 20"/>
          <p:cNvSpPr/>
          <p:nvPr/>
        </p:nvSpPr>
        <p:spPr>
          <a:xfrm>
            <a:off x="17628321" y="19200271"/>
            <a:ext cx="648072" cy="7794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own Arrow 39"/>
          <p:cNvSpPr/>
          <p:nvPr/>
        </p:nvSpPr>
        <p:spPr>
          <a:xfrm>
            <a:off x="14528776" y="22232162"/>
            <a:ext cx="648072" cy="779766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Arrow 21"/>
          <p:cNvSpPr/>
          <p:nvPr/>
        </p:nvSpPr>
        <p:spPr>
          <a:xfrm>
            <a:off x="18718280" y="20591053"/>
            <a:ext cx="923064" cy="637496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856" y="28883336"/>
            <a:ext cx="4746155" cy="12197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5A8845AB-CE5D-9E41-B13F-DB5B030A20FA}" vid="{9906B2C4-6E32-2144-B2B0-C1F623007E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ipaw-poster-2016-updated-final</Template>
  <TotalTime>152</TotalTime>
  <Words>673</Words>
  <Application>Microsoft Macintosh PowerPoint</Application>
  <PresentationFormat>Custom</PresentationFormat>
  <Paragraphs>76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 Black</vt:lpstr>
      <vt:lpstr>Calibri</vt:lpstr>
      <vt:lpstr>ＭＳ Ｐゴシック</vt:lpstr>
      <vt:lpstr>Arial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Cao, Yang</dc:creator>
  <cp:keywords/>
  <dc:description/>
  <cp:lastModifiedBy>Cao, Yang</cp:lastModifiedBy>
  <cp:revision>65</cp:revision>
  <cp:lastPrinted>2016-06-02T13:06:53Z</cp:lastPrinted>
  <dcterms:created xsi:type="dcterms:W3CDTF">2016-09-18T19:17:13Z</dcterms:created>
  <dcterms:modified xsi:type="dcterms:W3CDTF">2016-09-18T22:16:29Z</dcterms:modified>
  <cp:category/>
</cp:coreProperties>
</file>

<file path=docProps/thumbnail.jpeg>
</file>